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jp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ec696a4075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ec696a4075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Magic piece of software called SmartRF Studio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Generated (sometimes undocumented) register values to make the </a:t>
            </a:r>
            <a:r>
              <a:rPr lang="en"/>
              <a:t>radio do what you want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Starting point for tweaking things like preamble detection, LBT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ec696a4075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ec696a4075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more on packet content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1ec696a407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1ec696a407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1ec696a4075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1ec696a4075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ec696a407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ec696a407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ec696a407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ec696a407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c696a4075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ec696a4075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accidental stress test -- nearly 3km horizontal range, solid link up until ~200 meters above the ground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(Well, lake, really)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failure lead to early recovery </a:t>
            </a:r>
            <a:r>
              <a:rPr lang="en"/>
              <a:t>devices deployment, drifted with the wind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ec696a4075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ec696a4075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ec696a4075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ec696a4075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Ending presentation on a slightly humorous note: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Recovery deployment failure on passive ride-along flight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Fantastic radio performance up until impact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Ballistic impact hard enough to rip fins off of body tube, extrude rocket through the nosecone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ec696a4075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ec696a4075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ec696a4075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ec696a4075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ec696a4075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ec696a4075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J1799 flame cannot be beat, it’s awesome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ec696a4075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ec696a4075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ec696a407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ec696a407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of my SW passion projects/things I do for fun/thing that’s grown a life of its 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Grew out of high school robotics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Great learning experience for wide range of critical software skills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ec696a4075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ec696a4075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 presses the big red button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ec696a407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ec696a407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jump right into my first project with AerospaceNU, started fall of my Freshman year! (ongoing, multiple revisions)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Need: compact avionics solution to disreef (incrementally deploy) parachutes on our high-power model rockets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time designing PCBAs, practicing surface mount soldering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embedded software, bootloader, working with peripherals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 system-level design, balancing competing requirements (features vs size)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ec696a407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ec696a407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me set the stage a </a:t>
            </a:r>
            <a:r>
              <a:rPr lang="en"/>
              <a:t>little</a:t>
            </a:r>
            <a:r>
              <a:rPr lang="en"/>
              <a:t> more explicitly. 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Lay out why we care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Set the stage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What did I work on?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Embedded software!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Drove hardware revisions as well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ec696a4075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ec696a4075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ran the </a:t>
            </a:r>
            <a:r>
              <a:rPr lang="en"/>
              <a:t>gauntlet</a:t>
            </a:r>
            <a:r>
              <a:rPr lang="en"/>
              <a:t> in terms of scope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Everything</a:t>
            </a:r>
            <a:r>
              <a:rPr lang="en"/>
              <a:t> from systems engineering, to a little hardware layout, to register level embedded software, to higher-level behavior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At the end, we have a system that can robustly </a:t>
            </a:r>
            <a:r>
              <a:rPr lang="en"/>
              <a:t>downlink</a:t>
            </a:r>
            <a:r>
              <a:rPr lang="en"/>
              <a:t> data from rockets and also uplink commands if required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c696a4075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c696a4075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background for context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ec696a4075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ec696a4075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background for context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2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png"/><Relationship Id="rId4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Relationship Id="rId4" Type="http://schemas.openxmlformats.org/officeDocument/2006/relationships/image" Target="../media/image2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1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7.png"/><Relationship Id="rId4" Type="http://schemas.openxmlformats.org/officeDocument/2006/relationships/image" Target="../media/image30.png"/><Relationship Id="rId5" Type="http://schemas.openxmlformats.org/officeDocument/2006/relationships/image" Target="../media/image32.png"/><Relationship Id="rId6" Type="http://schemas.openxmlformats.org/officeDocument/2006/relationships/image" Target="../media/image2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33.jpg"/><Relationship Id="rId6" Type="http://schemas.openxmlformats.org/officeDocument/2006/relationships/image" Target="../media/image8.png"/><Relationship Id="rId7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hotonvision.org/" TargetMode="External"/><Relationship Id="rId4" Type="http://schemas.openxmlformats.org/officeDocument/2006/relationships/hyperlink" Target="https://youtu.be/qwL1G7uYbbI?si=PtcaA5VIa1e0HLE5" TargetMode="External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image" Target="../media/image10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Morley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12/1/2023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Register Configuration</a:t>
            </a:r>
            <a:endParaRPr/>
          </a:p>
        </p:txBody>
      </p:sp>
      <p:sp>
        <p:nvSpPr>
          <p:cNvPr id="141" name="Google Shape;141;p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Auto-generated register settings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Lots of magic numbers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Tweak settings from here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Selected modulation (right)</a:t>
            </a:r>
            <a:endParaRPr/>
          </a:p>
        </p:txBody>
      </p:sp>
      <p:sp>
        <p:nvSpPr>
          <p:cNvPr id="142" name="Google Shape;142;p2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825" y="2341875"/>
            <a:ext cx="3308876" cy="23356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4" name="Google Shape;144;p22"/>
          <p:cNvCxnSpPr>
            <a:stCxn id="143" idx="3"/>
          </p:cNvCxnSpPr>
          <p:nvPr/>
        </p:nvCxnSpPr>
        <p:spPr>
          <a:xfrm flipH="1" rot="10800000">
            <a:off x="3802701" y="3497413"/>
            <a:ext cx="903900" cy="123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45" name="Google Shape;145;p22"/>
          <p:cNvPicPr preferRelativeResize="0"/>
          <p:nvPr/>
        </p:nvPicPr>
        <p:blipFill rotWithShape="1">
          <a:blip r:embed="rId4">
            <a:alphaModFix/>
          </a:blip>
          <a:srcRect b="35525" l="0" r="0" t="0"/>
          <a:stretch/>
        </p:blipFill>
        <p:spPr>
          <a:xfrm>
            <a:off x="4706588" y="865250"/>
            <a:ext cx="4171025" cy="399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Packets!</a:t>
            </a:r>
            <a:endParaRPr/>
          </a:p>
        </p:txBody>
      </p:sp>
      <p:sp>
        <p:nvSpPr>
          <p:cNvPr id="151" name="Google Shape;151;p23"/>
          <p:cNvSpPr txBox="1"/>
          <p:nvPr>
            <p:ph idx="1" type="body"/>
          </p:nvPr>
        </p:nvSpPr>
        <p:spPr>
          <a:xfrm>
            <a:off x="311700" y="1152475"/>
            <a:ext cx="3031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Radio sends packets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Preamble, sync, data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Fixed size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Packet contents prioritized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Downlink important bits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C++ code to create &amp; send</a:t>
            </a:r>
            <a:endParaRPr/>
          </a:p>
        </p:txBody>
      </p:sp>
      <p:sp>
        <p:nvSpPr>
          <p:cNvPr id="152" name="Google Shape;152;p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3"/>
          <p:cNvPicPr preferRelativeResize="0"/>
          <p:nvPr/>
        </p:nvPicPr>
        <p:blipFill rotWithShape="1">
          <a:blip r:embed="rId3">
            <a:alphaModFix/>
          </a:blip>
          <a:srcRect b="0" l="0" r="17328" t="0"/>
          <a:stretch/>
        </p:blipFill>
        <p:spPr>
          <a:xfrm>
            <a:off x="3343613" y="1340325"/>
            <a:ext cx="2456774" cy="304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9600" y="1482483"/>
            <a:ext cx="2602200" cy="27563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5" name="Google Shape;155;p23"/>
          <p:cNvCxnSpPr>
            <a:stCxn id="153" idx="3"/>
            <a:endCxn id="154" idx="1"/>
          </p:cNvCxnSpPr>
          <p:nvPr/>
        </p:nvCxnSpPr>
        <p:spPr>
          <a:xfrm>
            <a:off x="5800387" y="2860662"/>
            <a:ext cx="569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 Access Control</a:t>
            </a:r>
            <a:endParaRPr/>
          </a:p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311700" y="1152475"/>
            <a:ext cx="3231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Radio state machine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Radio defaults to RX when not actively in TX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Won’t interrupt RX for TX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High-level code enqueues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Most-overdue message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Buffered 10 deep internally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Radio driver has chance to start TX on tick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Rocket is independent of ground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No uplink guarantees</a:t>
            </a:r>
            <a:endParaRPr/>
          </a:p>
        </p:txBody>
      </p:sp>
      <p:pic>
        <p:nvPicPr>
          <p:cNvPr id="162" name="Google Shape;1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6200" y="839075"/>
            <a:ext cx="5495701" cy="3807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4"/>
          <p:cNvSpPr txBox="1"/>
          <p:nvPr/>
        </p:nvSpPr>
        <p:spPr>
          <a:xfrm>
            <a:off x="5168025" y="570150"/>
            <a:ext cx="2250000" cy="2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4" name="Google Shape;164;p24"/>
          <p:cNvSpPr/>
          <p:nvPr/>
        </p:nvSpPr>
        <p:spPr>
          <a:xfrm>
            <a:off x="5425500" y="2562550"/>
            <a:ext cx="1495850" cy="165526"/>
          </a:xfrm>
          <a:custGeom>
            <a:rect b="b" l="l" r="r" t="t"/>
            <a:pathLst>
              <a:path extrusionOk="0" h="9625" w="59834">
                <a:moveTo>
                  <a:pt x="0" y="0"/>
                </a:moveTo>
                <a:cubicBezTo>
                  <a:pt x="4414" y="1594"/>
                  <a:pt x="16512" y="9074"/>
                  <a:pt x="26484" y="9564"/>
                </a:cubicBezTo>
                <a:cubicBezTo>
                  <a:pt x="36456" y="10055"/>
                  <a:pt x="54276" y="4047"/>
                  <a:pt x="59834" y="2943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Charles River Radio Testing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Demonstrated 20hz telemetry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Single bit flip corrupting position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Floating point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No error correction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CRC filtering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integrity robustness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Software FEC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How do we uplink commands?</a:t>
            </a:r>
            <a:endParaRPr/>
          </a:p>
        </p:txBody>
      </p:sp>
      <p:sp>
        <p:nvSpPr>
          <p:cNvPr id="171" name="Google Shape;171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1596" y="1423075"/>
            <a:ext cx="4523572" cy="2875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(Slightly) Improved Access Control</a:t>
            </a:r>
            <a:endParaRPr/>
          </a:p>
        </p:txBody>
      </p:sp>
      <p:sp>
        <p:nvSpPr>
          <p:cNvPr id="178" name="Google Shape;178;p26"/>
          <p:cNvSpPr txBox="1"/>
          <p:nvPr>
            <p:ph idx="1" type="body"/>
          </p:nvPr>
        </p:nvSpPr>
        <p:spPr>
          <a:xfrm>
            <a:off x="311700" y="1152475"/>
            <a:ext cx="4145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Requirement: stateless communication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Minimize required trust in link integrity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Simple software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Take advantage of radio state machine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Just don’t transmit half the time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Scrappy solution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Meets throughput requirements</a:t>
            </a:r>
            <a:endParaRPr/>
          </a:p>
        </p:txBody>
      </p:sp>
      <p:pic>
        <p:nvPicPr>
          <p:cNvPr id="179" name="Google Shape;17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3600" y="1384863"/>
            <a:ext cx="4728699" cy="237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Flight testing!</a:t>
            </a:r>
            <a:endParaRPr/>
          </a:p>
        </p:txBody>
      </p:sp>
      <p:sp>
        <p:nvSpPr>
          <p:cNvPr id="185" name="Google Shape;185;p2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625" y="1152475"/>
            <a:ext cx="3052045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45200" y="1152487"/>
            <a:ext cx="4569700" cy="324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flight data! (2023/05/07)</a:t>
            </a:r>
            <a:endParaRPr/>
          </a:p>
        </p:txBody>
      </p:sp>
      <p:sp>
        <p:nvSpPr>
          <p:cNvPr id="194" name="Google Shape;194;p2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2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600" y="1311897"/>
            <a:ext cx="5506800" cy="309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8"/>
          <p:cNvPicPr preferRelativeResize="0"/>
          <p:nvPr/>
        </p:nvPicPr>
        <p:blipFill rotWithShape="1">
          <a:blip r:embed="rId4">
            <a:alphaModFix/>
          </a:blip>
          <a:srcRect b="0" l="37037" r="10172" t="0"/>
          <a:stretch/>
        </p:blipFill>
        <p:spPr>
          <a:xfrm>
            <a:off x="6336050" y="1311900"/>
            <a:ext cx="2180347" cy="3097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Anecdotes</a:t>
            </a:r>
            <a:endParaRPr/>
          </a:p>
        </p:txBody>
      </p:sp>
      <p:sp>
        <p:nvSpPr>
          <p:cNvPr id="203" name="Google Shape;203;p29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RX FIFO overflow when uplinking commands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Puts radio into bad </a:t>
            </a:r>
            <a:r>
              <a:rPr lang="en"/>
              <a:t>state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Can be detected and recovered from, if you know to look for and catch it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Hard to debug async hardware behavior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Low TX power from bad inductor</a:t>
            </a:r>
            <a:endParaRPr/>
          </a:p>
        </p:txBody>
      </p:sp>
      <p:sp>
        <p:nvSpPr>
          <p:cNvPr id="204" name="Google Shape;204;p2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29"/>
          <p:cNvPicPr preferRelativeResize="0"/>
          <p:nvPr/>
        </p:nvPicPr>
        <p:blipFill rotWithShape="1">
          <a:blip r:embed="rId3">
            <a:alphaModFix/>
          </a:blip>
          <a:srcRect b="22975" l="9344" r="7301" t="25044"/>
          <a:stretch/>
        </p:blipFill>
        <p:spPr>
          <a:xfrm>
            <a:off x="3763343" y="2675725"/>
            <a:ext cx="4739683" cy="221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9"/>
          <p:cNvPicPr preferRelativeResize="0"/>
          <p:nvPr/>
        </p:nvPicPr>
        <p:blipFill rotWithShape="1">
          <a:blip r:embed="rId4">
            <a:alphaModFix/>
          </a:blip>
          <a:srcRect b="24630" l="0" r="47393" t="0"/>
          <a:stretch/>
        </p:blipFill>
        <p:spPr>
          <a:xfrm>
            <a:off x="646100" y="2675725"/>
            <a:ext cx="2750227" cy="221634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07" name="Google Shape;207;p29"/>
          <p:cNvCxnSpPr/>
          <p:nvPr/>
        </p:nvCxnSpPr>
        <p:spPr>
          <a:xfrm flipH="1" rot="10800000">
            <a:off x="1894325" y="3071350"/>
            <a:ext cx="4604100" cy="8583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Unfortunately, Gravity</a:t>
            </a:r>
            <a:endParaRPr/>
          </a:p>
        </p:txBody>
      </p:sp>
      <p:sp>
        <p:nvSpPr>
          <p:cNvPr id="213" name="Google Shape;213;p3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p30"/>
          <p:cNvPicPr preferRelativeResize="0"/>
          <p:nvPr/>
        </p:nvPicPr>
        <p:blipFill rotWithShape="1">
          <a:blip r:embed="rId3">
            <a:alphaModFix/>
          </a:blip>
          <a:srcRect b="10541" l="50121" r="16572" t="27343"/>
          <a:stretch/>
        </p:blipFill>
        <p:spPr>
          <a:xfrm>
            <a:off x="275200" y="1616401"/>
            <a:ext cx="2109000" cy="2500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0"/>
          <p:cNvPicPr preferRelativeResize="0"/>
          <p:nvPr/>
        </p:nvPicPr>
        <p:blipFill rotWithShape="1">
          <a:blip r:embed="rId4">
            <a:alphaModFix/>
          </a:blip>
          <a:srcRect b="0" l="20157" r="13489" t="0"/>
          <a:stretch/>
        </p:blipFill>
        <p:spPr>
          <a:xfrm>
            <a:off x="2574898" y="1586975"/>
            <a:ext cx="1678881" cy="25300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0"/>
          <p:cNvPicPr preferRelativeResize="0"/>
          <p:nvPr/>
        </p:nvPicPr>
        <p:blipFill rotWithShape="1">
          <a:blip r:embed="rId5">
            <a:alphaModFix/>
          </a:blip>
          <a:srcRect b="0" l="0" r="16957" t="0"/>
          <a:stretch/>
        </p:blipFill>
        <p:spPr>
          <a:xfrm>
            <a:off x="4444478" y="1586986"/>
            <a:ext cx="2801948" cy="2530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0"/>
          <p:cNvPicPr preferRelativeResize="0"/>
          <p:nvPr/>
        </p:nvPicPr>
        <p:blipFill rotWithShape="1">
          <a:blip r:embed="rId6">
            <a:alphaModFix/>
          </a:blip>
          <a:srcRect b="18046" l="35827" r="22537" t="26766"/>
          <a:stretch/>
        </p:blipFill>
        <p:spPr>
          <a:xfrm>
            <a:off x="7437130" y="1604312"/>
            <a:ext cx="1431670" cy="253006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9" name="Google Shape;219;p30"/>
          <p:cNvCxnSpPr/>
          <p:nvPr/>
        </p:nvCxnSpPr>
        <p:spPr>
          <a:xfrm flipH="1" rot="10800000">
            <a:off x="3525050" y="2862775"/>
            <a:ext cx="1968000" cy="1044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Blue?</a:t>
            </a:r>
            <a:endParaRPr/>
          </a:p>
        </p:txBody>
      </p:sp>
      <p:sp>
        <p:nvSpPr>
          <p:cNvPr id="225" name="Google Shape;225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Because reliable, sustainable access to space is critical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Because you’re actively developing the technologies to get us there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Because spaceflight is awesome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am I?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3672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BSME, Northeastern (2024)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Avionics Lead (AerospaceNU)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Past experience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Engineering Intern, SpaceX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JPL SIP, 347F Robotic Mobility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Software/Robotics &amp; Controls, J&amp;J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Avionics @ </a:t>
            </a:r>
            <a:r>
              <a:rPr lang="en"/>
              <a:t>GreenSight Agronomics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Outside work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Sailing, model rocketry, rock climbing, HAM Technician (KM6GNL)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/>
          </a:blip>
          <a:srcRect b="13540" l="27164" r="33420" t="17550"/>
          <a:stretch/>
        </p:blipFill>
        <p:spPr>
          <a:xfrm>
            <a:off x="4125500" y="2433300"/>
            <a:ext cx="1908301" cy="222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4"/>
          <p:cNvPicPr preferRelativeResize="0"/>
          <p:nvPr/>
        </p:nvPicPr>
        <p:blipFill rotWithShape="1">
          <a:blip r:embed="rId4">
            <a:alphaModFix/>
          </a:blip>
          <a:srcRect b="25196" l="17483" r="43905" t="26636"/>
          <a:stretch/>
        </p:blipFill>
        <p:spPr>
          <a:xfrm>
            <a:off x="5689100" y="486550"/>
            <a:ext cx="2012826" cy="1882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5">
            <a:alphaModFix/>
          </a:blip>
          <a:srcRect b="17334" l="14739" r="23383" t="24417"/>
          <a:stretch/>
        </p:blipFill>
        <p:spPr>
          <a:xfrm>
            <a:off x="4125491" y="486550"/>
            <a:ext cx="1500159" cy="1882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6">
            <a:alphaModFix/>
          </a:blip>
          <a:srcRect b="0" l="40539" r="20688" t="0"/>
          <a:stretch/>
        </p:blipFill>
        <p:spPr>
          <a:xfrm>
            <a:off x="7765375" y="486550"/>
            <a:ext cx="1212650" cy="417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 rotWithShape="1">
          <a:blip r:embed="rId7">
            <a:alphaModFix/>
          </a:blip>
          <a:srcRect b="0" l="32672" r="26373" t="0"/>
          <a:stretch/>
        </p:blipFill>
        <p:spPr>
          <a:xfrm>
            <a:off x="6133800" y="2433300"/>
            <a:ext cx="1568126" cy="222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p32"/>
          <p:cNvPicPr preferRelativeResize="0"/>
          <p:nvPr/>
        </p:nvPicPr>
        <p:blipFill rotWithShape="1">
          <a:blip r:embed="rId3">
            <a:alphaModFix/>
          </a:blip>
          <a:srcRect b="0" l="4737" r="4154" t="23130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Thank you!</a:t>
            </a:r>
            <a:endParaRPr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PhotonVision</a:t>
            </a:r>
            <a:r>
              <a:rPr lang="en"/>
              <a:t> (2020-ongoing)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470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OSS vision for FIRST Robotics Competition teams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15,000+ downloads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Embedded Linux experience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CSI Camera + GPU processing (Libcamera)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Networking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Building SW </a:t>
            </a:r>
            <a:r>
              <a:rPr lang="en"/>
              <a:t>infrastructure</a:t>
            </a:r>
            <a:r>
              <a:rPr lang="en"/>
              <a:t> for success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CI, automation, dependency management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FIRST Mentor Conference</a:t>
            </a:r>
            <a:r>
              <a:rPr lang="en"/>
              <a:t> talk </a:t>
            </a:r>
            <a:endParaRPr/>
          </a:p>
        </p:txBody>
      </p:sp>
      <p:sp>
        <p:nvSpPr>
          <p:cNvPr id="73" name="Google Shape;73;p1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6725" y="1767913"/>
            <a:ext cx="4260300" cy="21855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AerospaceNU &amp; Rocket Code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675" y="1028525"/>
            <a:ext cx="6508652" cy="36643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3073050" y="4588600"/>
            <a:ext cx="29979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000">
              <a:solidFill>
                <a:schemeClr val="dk2"/>
              </a:solidFill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000">
                <a:solidFill>
                  <a:schemeClr val="dk2"/>
                </a:solidFill>
              </a:rPr>
              <a:t>Matt presses the big red button</a:t>
            </a:r>
            <a:endParaRPr i="1"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AerospaceNU - Line Cutter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8416" l="13616" r="5861" t="29197"/>
          <a:stretch/>
        </p:blipFill>
        <p:spPr>
          <a:xfrm>
            <a:off x="1010737" y="2564191"/>
            <a:ext cx="3353475" cy="19484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0751" y="1208725"/>
            <a:ext cx="3920361" cy="123195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28743" y="1208727"/>
            <a:ext cx="3004519" cy="3303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AerospaceNU - RF Telemetry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4641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 to telemeter critical rocket information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Location for recovery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Verify state on the pad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Initial prototype hardware design exists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Embedded software for radio hardware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Hardware revisions</a:t>
            </a:r>
            <a:endParaRPr/>
          </a:p>
        </p:txBody>
      </p:sp>
      <p:sp>
        <p:nvSpPr>
          <p:cNvPr id="99" name="Google Shape;99;p1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5823" l="15929" r="19707" t="4304"/>
          <a:stretch/>
        </p:blipFill>
        <p:spPr>
          <a:xfrm rot="5400000">
            <a:off x="6560783" y="2235839"/>
            <a:ext cx="1526527" cy="284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310025" y="3598600"/>
            <a:ext cx="593025" cy="59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/>
          <p:nvPr/>
        </p:nvSpPr>
        <p:spPr>
          <a:xfrm>
            <a:off x="5235450" y="3647650"/>
            <a:ext cx="1446900" cy="86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5">
            <a:alphaModFix/>
          </a:blip>
          <a:srcRect b="0" l="0" r="3614" t="52480"/>
          <a:stretch/>
        </p:blipFill>
        <p:spPr>
          <a:xfrm>
            <a:off x="1943400" y="3066975"/>
            <a:ext cx="2123524" cy="1395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066925" y="3769825"/>
            <a:ext cx="561675" cy="561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8"/>
          <p:cNvSpPr/>
          <p:nvPr/>
        </p:nvSpPr>
        <p:spPr>
          <a:xfrm>
            <a:off x="3016250" y="3741348"/>
            <a:ext cx="1722000" cy="7416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8"/>
          <p:cNvCxnSpPr>
            <a:stCxn id="102" idx="1"/>
            <a:endCxn id="105" idx="3"/>
          </p:cNvCxnSpPr>
          <p:nvPr/>
        </p:nvCxnSpPr>
        <p:spPr>
          <a:xfrm flipH="1">
            <a:off x="4738350" y="4079800"/>
            <a:ext cx="497100" cy="324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Scope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Hardware selection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Balance of size/layout/TX/RX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Link budget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Hardware design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RF layout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Register-level software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Eratta, hardware quirks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High-level behavior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TX/RX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Packet format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FSW Integration</a:t>
            </a:r>
            <a:endParaRPr/>
          </a:p>
        </p:txBody>
      </p:sp>
      <p:sp>
        <p:nvSpPr>
          <p:cNvPr id="113" name="Google Shape;113;p19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 rotWithShape="1">
          <a:blip r:embed="rId3">
            <a:alphaModFix/>
          </a:blip>
          <a:srcRect b="5823" l="15929" r="19707" t="4304"/>
          <a:stretch/>
        </p:blipFill>
        <p:spPr>
          <a:xfrm rot="5400000">
            <a:off x="6560783" y="2235839"/>
            <a:ext cx="1526527" cy="284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310025" y="3598600"/>
            <a:ext cx="593025" cy="59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10025" y="826750"/>
            <a:ext cx="3435024" cy="1932198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/>
          <p:nvPr/>
        </p:nvSpPr>
        <p:spPr>
          <a:xfrm>
            <a:off x="5235450" y="3647650"/>
            <a:ext cx="1446900" cy="864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Context  </a:t>
            </a:r>
            <a:endParaRPr/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Distance driven by DPF rocket specs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Link budget closes with no FE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RX Sensitivity ↔ data rate/modulation</a:t>
            </a:r>
            <a:endParaRPr/>
          </a:p>
        </p:txBody>
      </p:sp>
      <p:sp>
        <p:nvSpPr>
          <p:cNvPr id="124" name="Google Shape;124;p2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6200" y="1152475"/>
            <a:ext cx="4712924" cy="3200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Context  </a:t>
            </a:r>
            <a:endParaRPr/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TI CC1200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Single-chip packet radio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128 bytes max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FEC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Half-duplex</a:t>
            </a:r>
            <a:endParaRPr/>
          </a:p>
        </p:txBody>
      </p:sp>
      <p:sp>
        <p:nvSpPr>
          <p:cNvPr id="132" name="Google Shape;132;p21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1"/>
          <p:cNvPicPr preferRelativeResize="0"/>
          <p:nvPr/>
        </p:nvPicPr>
        <p:blipFill rotWithShape="1">
          <a:blip r:embed="rId3">
            <a:alphaModFix/>
          </a:blip>
          <a:srcRect b="26105" l="15074" r="0" t="32179"/>
          <a:stretch/>
        </p:blipFill>
        <p:spPr>
          <a:xfrm>
            <a:off x="4750200" y="643700"/>
            <a:ext cx="3847274" cy="2519651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/>
          <p:nvPr/>
        </p:nvSpPr>
        <p:spPr>
          <a:xfrm>
            <a:off x="6547400" y="1872750"/>
            <a:ext cx="938100" cy="7941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3625" y="3224695"/>
            <a:ext cx="4103851" cy="1782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